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21945600" cy="32918400"/>
  <p:notesSz cx="8086725" cy="145811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6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D7AF"/>
    <a:srgbClr val="FFCC99"/>
    <a:srgbClr val="FFF1B7"/>
    <a:srgbClr val="FFE9A3"/>
    <a:srgbClr val="000099"/>
    <a:srgbClr val="0033CC"/>
    <a:srgbClr val="3333FF"/>
    <a:srgbClr val="002368"/>
    <a:srgbClr val="0019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854"/>
    <p:restoredTop sz="94660"/>
  </p:normalViewPr>
  <p:slideViewPr>
    <p:cSldViewPr>
      <p:cViewPr varScale="1">
        <p:scale>
          <a:sx n="28" d="100"/>
          <a:sy n="28" d="100"/>
        </p:scale>
        <p:origin x="3564" y="156"/>
      </p:cViewPr>
      <p:guideLst>
        <p:guide orient="horz" pos="10368"/>
        <p:guide pos="69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6062" y="10226677"/>
            <a:ext cx="18653478" cy="7054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2122" y="18653126"/>
            <a:ext cx="15361356" cy="841375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F61FB-C699-4369-BCD0-576971F41B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4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C7C2BE-BCFE-4987-AD0E-198EB24F3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68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910984" y="1317626"/>
            <a:ext cx="4937478" cy="280876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846" y="1317626"/>
            <a:ext cx="14745406" cy="280876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7CB5AE-25CF-4E64-8AF3-BC8D681979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470B5B-D87D-44CA-B889-C37574F353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39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550" y="21153440"/>
            <a:ext cx="18653478" cy="653732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3550" y="13952538"/>
            <a:ext cx="18653478" cy="72009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9F99E8-17F9-4E94-ABDF-AF80E5AA5E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01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845" y="7680326"/>
            <a:ext cx="9841089" cy="21724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06668" y="7680326"/>
            <a:ext cx="9841795" cy="21724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969A86-2BD0-441D-AA0A-211A547D38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86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140" y="1317625"/>
            <a:ext cx="19751322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139" y="7369177"/>
            <a:ext cx="9696450" cy="307022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139" y="10439401"/>
            <a:ext cx="9696450" cy="189658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47778" y="7369177"/>
            <a:ext cx="9700684" cy="307022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47778" y="10439401"/>
            <a:ext cx="9700684" cy="189658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01DF0-6899-4DBB-A121-56DE456346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87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0C8D2A-9069-41F0-9363-6CB81D298E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85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A73E9A-6A58-4866-B49A-AF6087C23D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12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140" y="1311275"/>
            <a:ext cx="7219950" cy="55768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0261" y="1311277"/>
            <a:ext cx="12268200" cy="280939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140" y="6888163"/>
            <a:ext cx="7219950" cy="225171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B5ECC7-5BE7-4664-8373-42FF09653D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21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1774" y="23042566"/>
            <a:ext cx="13167078" cy="27209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01774" y="2941639"/>
            <a:ext cx="13167078" cy="197500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1774" y="25763540"/>
            <a:ext cx="13167078" cy="38623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49ECCF-669C-4CC5-8F55-EB6A84F680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33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97844" y="1317625"/>
            <a:ext cx="19750617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42" tIns="235122" rIns="470242" bIns="2351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97844" y="7680326"/>
            <a:ext cx="19750617" cy="217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42" tIns="235122" rIns="470242" bIns="2351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97845" y="29976764"/>
            <a:ext cx="512021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42" tIns="235122" rIns="470242" bIns="235122" numCol="1" anchor="t" anchorCtr="0" compatLnSpc="1">
            <a:prstTxWarp prst="textNoShape">
              <a:avLst/>
            </a:prstTxWarp>
          </a:bodyPr>
          <a:lstStyle>
            <a:lvl1pPr defTabSz="4702175">
              <a:defRPr sz="7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498645" y="29976764"/>
            <a:ext cx="694901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42" tIns="235122" rIns="470242" bIns="235122" numCol="1" anchor="t" anchorCtr="0" compatLnSpc="1">
            <a:prstTxWarp prst="textNoShape">
              <a:avLst/>
            </a:prstTxWarp>
          </a:bodyPr>
          <a:lstStyle>
            <a:lvl1pPr algn="ctr" defTabSz="4702175">
              <a:defRPr sz="7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728245" y="29976764"/>
            <a:ext cx="512021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42" tIns="235122" rIns="470242" bIns="235122" numCol="1" anchor="t" anchorCtr="0" compatLnSpc="1">
            <a:prstTxWarp prst="textNoShape">
              <a:avLst/>
            </a:prstTxWarp>
          </a:bodyPr>
          <a:lstStyle>
            <a:lvl1pPr algn="r" defTabSz="4702175">
              <a:defRPr sz="7300" smtClean="0">
                <a:latin typeface="Arial" pitchFamily="34" charset="0"/>
              </a:defRPr>
            </a:lvl1pPr>
          </a:lstStyle>
          <a:p>
            <a:pPr>
              <a:defRPr/>
            </a:pPr>
            <a:fld id="{79402945-30C9-4744-A21F-5C99D0EC6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702175" rtl="0" eaLnBrk="0" fontAlgn="base" hangingPunct="0">
        <a:spcBef>
          <a:spcPct val="0"/>
        </a:spcBef>
        <a:spcAft>
          <a:spcPct val="0"/>
        </a:spcAft>
        <a:defRPr sz="226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702175" rtl="0" eaLnBrk="0" fontAlgn="base" hangingPunct="0">
        <a:spcBef>
          <a:spcPct val="0"/>
        </a:spcBef>
        <a:spcAft>
          <a:spcPct val="0"/>
        </a:spcAft>
        <a:defRPr sz="22600">
          <a:solidFill>
            <a:schemeClr val="tx2"/>
          </a:solidFill>
          <a:latin typeface="Arial" pitchFamily="34" charset="0"/>
        </a:defRPr>
      </a:lvl2pPr>
      <a:lvl3pPr algn="ctr" defTabSz="4702175" rtl="0" eaLnBrk="0" fontAlgn="base" hangingPunct="0">
        <a:spcBef>
          <a:spcPct val="0"/>
        </a:spcBef>
        <a:spcAft>
          <a:spcPct val="0"/>
        </a:spcAft>
        <a:defRPr sz="22600">
          <a:solidFill>
            <a:schemeClr val="tx2"/>
          </a:solidFill>
          <a:latin typeface="Arial" pitchFamily="34" charset="0"/>
        </a:defRPr>
      </a:lvl3pPr>
      <a:lvl4pPr algn="ctr" defTabSz="4702175" rtl="0" eaLnBrk="0" fontAlgn="base" hangingPunct="0">
        <a:spcBef>
          <a:spcPct val="0"/>
        </a:spcBef>
        <a:spcAft>
          <a:spcPct val="0"/>
        </a:spcAft>
        <a:defRPr sz="22600">
          <a:solidFill>
            <a:schemeClr val="tx2"/>
          </a:solidFill>
          <a:latin typeface="Arial" pitchFamily="34" charset="0"/>
        </a:defRPr>
      </a:lvl4pPr>
      <a:lvl5pPr algn="ctr" defTabSz="4702175" rtl="0" eaLnBrk="0" fontAlgn="base" hangingPunct="0">
        <a:spcBef>
          <a:spcPct val="0"/>
        </a:spcBef>
        <a:spcAft>
          <a:spcPct val="0"/>
        </a:spcAft>
        <a:defRPr sz="22600">
          <a:solidFill>
            <a:schemeClr val="tx2"/>
          </a:solidFill>
          <a:latin typeface="Arial" pitchFamily="34" charset="0"/>
        </a:defRPr>
      </a:lvl5pPr>
      <a:lvl6pPr marL="457200" algn="ctr" defTabSz="4702175" rtl="0" fontAlgn="base">
        <a:spcBef>
          <a:spcPct val="0"/>
        </a:spcBef>
        <a:spcAft>
          <a:spcPct val="0"/>
        </a:spcAft>
        <a:defRPr sz="22600">
          <a:solidFill>
            <a:schemeClr val="tx2"/>
          </a:solidFill>
          <a:latin typeface="Arial" pitchFamily="34" charset="0"/>
        </a:defRPr>
      </a:lvl6pPr>
      <a:lvl7pPr marL="914400" algn="ctr" defTabSz="4702175" rtl="0" fontAlgn="base">
        <a:spcBef>
          <a:spcPct val="0"/>
        </a:spcBef>
        <a:spcAft>
          <a:spcPct val="0"/>
        </a:spcAft>
        <a:defRPr sz="22600">
          <a:solidFill>
            <a:schemeClr val="tx2"/>
          </a:solidFill>
          <a:latin typeface="Arial" pitchFamily="34" charset="0"/>
        </a:defRPr>
      </a:lvl7pPr>
      <a:lvl8pPr marL="1371600" algn="ctr" defTabSz="4702175" rtl="0" fontAlgn="base">
        <a:spcBef>
          <a:spcPct val="0"/>
        </a:spcBef>
        <a:spcAft>
          <a:spcPct val="0"/>
        </a:spcAft>
        <a:defRPr sz="22600">
          <a:solidFill>
            <a:schemeClr val="tx2"/>
          </a:solidFill>
          <a:latin typeface="Arial" pitchFamily="34" charset="0"/>
        </a:defRPr>
      </a:lvl8pPr>
      <a:lvl9pPr marL="1828800" algn="ctr" defTabSz="4702175" rtl="0" fontAlgn="base">
        <a:spcBef>
          <a:spcPct val="0"/>
        </a:spcBef>
        <a:spcAft>
          <a:spcPct val="0"/>
        </a:spcAft>
        <a:defRPr sz="22600">
          <a:solidFill>
            <a:schemeClr val="tx2"/>
          </a:solidFill>
          <a:latin typeface="Arial" pitchFamily="34" charset="0"/>
        </a:defRPr>
      </a:lvl9pPr>
    </p:titleStyle>
    <p:bodyStyle>
      <a:lvl1pPr marL="1765300" indent="-1765300" algn="l" defTabSz="4702175" rtl="0" eaLnBrk="0" fontAlgn="base" hangingPunct="0">
        <a:spcBef>
          <a:spcPct val="20000"/>
        </a:spcBef>
        <a:spcAft>
          <a:spcPct val="0"/>
        </a:spcAft>
        <a:buChar char="•"/>
        <a:defRPr sz="16400">
          <a:solidFill>
            <a:schemeClr val="tx1"/>
          </a:solidFill>
          <a:latin typeface="+mn-lt"/>
          <a:ea typeface="+mn-ea"/>
          <a:cs typeface="+mn-cs"/>
        </a:defRPr>
      </a:lvl1pPr>
      <a:lvl2pPr marL="3819525" indent="-1468438" algn="l" defTabSz="4702175" rtl="0" eaLnBrk="0" fontAlgn="base" hangingPunct="0">
        <a:spcBef>
          <a:spcPct val="20000"/>
        </a:spcBef>
        <a:spcAft>
          <a:spcPct val="0"/>
        </a:spcAft>
        <a:buChar char="–"/>
        <a:defRPr sz="14400">
          <a:solidFill>
            <a:schemeClr val="tx1"/>
          </a:solidFill>
          <a:latin typeface="+mn-lt"/>
        </a:defRPr>
      </a:lvl2pPr>
      <a:lvl3pPr marL="5878513" indent="-1176338" algn="l" defTabSz="4702175" rtl="0" eaLnBrk="0" fontAlgn="base" hangingPunct="0">
        <a:spcBef>
          <a:spcPct val="20000"/>
        </a:spcBef>
        <a:spcAft>
          <a:spcPct val="0"/>
        </a:spcAft>
        <a:buChar char="•"/>
        <a:defRPr sz="12300">
          <a:solidFill>
            <a:schemeClr val="tx1"/>
          </a:solidFill>
          <a:latin typeface="+mn-lt"/>
        </a:defRPr>
      </a:lvl3pPr>
      <a:lvl4pPr marL="8229600" indent="-1176338" algn="l" defTabSz="4702175" rtl="0" eaLnBrk="0" fontAlgn="base" hangingPunct="0">
        <a:spcBef>
          <a:spcPct val="20000"/>
        </a:spcBef>
        <a:spcAft>
          <a:spcPct val="0"/>
        </a:spcAft>
        <a:buChar char="–"/>
        <a:defRPr sz="10300">
          <a:solidFill>
            <a:schemeClr val="tx1"/>
          </a:solidFill>
          <a:latin typeface="+mn-lt"/>
        </a:defRPr>
      </a:lvl4pPr>
      <a:lvl5pPr marL="10580688" indent="-1176338" algn="l" defTabSz="4702175" rtl="0" eaLnBrk="0" fontAlgn="base" hangingPunct="0">
        <a:spcBef>
          <a:spcPct val="20000"/>
        </a:spcBef>
        <a:spcAft>
          <a:spcPct val="0"/>
        </a:spcAft>
        <a:buChar char="»"/>
        <a:defRPr sz="10300">
          <a:solidFill>
            <a:schemeClr val="tx1"/>
          </a:solidFill>
          <a:latin typeface="+mn-lt"/>
        </a:defRPr>
      </a:lvl5pPr>
      <a:lvl6pPr marL="11037888" indent="-1176338" algn="l" defTabSz="4702175" rtl="0" fontAlgn="base">
        <a:spcBef>
          <a:spcPct val="20000"/>
        </a:spcBef>
        <a:spcAft>
          <a:spcPct val="0"/>
        </a:spcAft>
        <a:buChar char="»"/>
        <a:defRPr sz="10300">
          <a:solidFill>
            <a:schemeClr val="tx1"/>
          </a:solidFill>
          <a:latin typeface="+mn-lt"/>
        </a:defRPr>
      </a:lvl6pPr>
      <a:lvl7pPr marL="11495088" indent="-1176338" algn="l" defTabSz="4702175" rtl="0" fontAlgn="base">
        <a:spcBef>
          <a:spcPct val="20000"/>
        </a:spcBef>
        <a:spcAft>
          <a:spcPct val="0"/>
        </a:spcAft>
        <a:buChar char="»"/>
        <a:defRPr sz="10300">
          <a:solidFill>
            <a:schemeClr val="tx1"/>
          </a:solidFill>
          <a:latin typeface="+mn-lt"/>
        </a:defRPr>
      </a:lvl7pPr>
      <a:lvl8pPr marL="11952288" indent="-1176338" algn="l" defTabSz="4702175" rtl="0" fontAlgn="base">
        <a:spcBef>
          <a:spcPct val="20000"/>
        </a:spcBef>
        <a:spcAft>
          <a:spcPct val="0"/>
        </a:spcAft>
        <a:buChar char="»"/>
        <a:defRPr sz="10300">
          <a:solidFill>
            <a:schemeClr val="tx1"/>
          </a:solidFill>
          <a:latin typeface="+mn-lt"/>
        </a:defRPr>
      </a:lvl8pPr>
      <a:lvl9pPr marL="12409488" indent="-1176338" algn="l" defTabSz="4702175" rtl="0" fontAlgn="base">
        <a:spcBef>
          <a:spcPct val="20000"/>
        </a:spcBef>
        <a:spcAft>
          <a:spcPct val="0"/>
        </a:spcAft>
        <a:buChar char="»"/>
        <a:defRPr sz="10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 bwMode="auto">
          <a:xfrm>
            <a:off x="11262362" y="16078200"/>
            <a:ext cx="10302238" cy="5181600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702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11264798" y="9214928"/>
            <a:ext cx="10363202" cy="4876800"/>
          </a:xfrm>
          <a:prstGeom prst="rect">
            <a:avLst/>
          </a:prstGeom>
          <a:solidFill>
            <a:schemeClr val="bg1">
              <a:alpha val="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702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050" name="Rectangle 19"/>
          <p:cNvSpPr>
            <a:spLocks noChangeArrowheads="1"/>
          </p:cNvSpPr>
          <p:nvPr/>
        </p:nvSpPr>
        <p:spPr bwMode="auto">
          <a:xfrm>
            <a:off x="0" y="2"/>
            <a:ext cx="21945600" cy="3505198"/>
          </a:xfrm>
          <a:prstGeom prst="rect">
            <a:avLst/>
          </a:prstGeom>
          <a:solidFill>
            <a:srgbClr val="002368"/>
          </a:solidFill>
          <a:ln>
            <a:noFill/>
          </a:ln>
          <a:effectLst/>
        </p:spPr>
        <p:txBody>
          <a:bodyPr lIns="144375" tIns="72187" rIns="144375" bIns="72187" anchor="ctr"/>
          <a:lstStyle/>
          <a:p>
            <a:pPr algn="ctr"/>
            <a:endParaRPr lang="en-US" sz="3600" i="1" dirty="0">
              <a:solidFill>
                <a:schemeClr val="bg1"/>
              </a:solidFill>
              <a:latin typeface="Trebuchet MS" pitchFamily="34" charset="0"/>
              <a:cs typeface="Helvetica" panose="020B0604020202020204" pitchFamily="34" charset="0"/>
            </a:endParaRPr>
          </a:p>
        </p:txBody>
      </p:sp>
      <p:sp useBgFill="1">
        <p:nvSpPr>
          <p:cNvPr id="2073" name="Rectangle 2072"/>
          <p:cNvSpPr/>
          <p:nvPr/>
        </p:nvSpPr>
        <p:spPr bwMode="auto">
          <a:xfrm>
            <a:off x="8590198" y="30632400"/>
            <a:ext cx="249002" cy="156102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702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-800100" y="-14109"/>
            <a:ext cx="22745700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5400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Helvetica" panose="020B0604020202020204" pitchFamily="34" charset="0"/>
              </a:rPr>
              <a:t>Crowd Management System</a:t>
            </a:r>
          </a:p>
          <a:p>
            <a:pPr algn="ctr" defTabSz="4702175">
              <a:lnSpc>
                <a:spcPct val="110000"/>
              </a:lnSpc>
            </a:pPr>
            <a:r>
              <a:rPr lang="en-US" sz="3600" dirty="0">
                <a:solidFill>
                  <a:srgbClr val="FFFF00"/>
                </a:solidFill>
                <a:latin typeface="+mn-lt"/>
                <a:cs typeface="Helvetica" panose="020B0604020202020204" pitchFamily="34" charset="0"/>
              </a:rPr>
              <a:t>Sairaj Abnave, Aditya Adaki, Swapnil </a:t>
            </a:r>
            <a:r>
              <a:rPr lang="en-US" sz="3600" dirty="0" err="1">
                <a:solidFill>
                  <a:srgbClr val="FFFF00"/>
                </a:solidFill>
                <a:latin typeface="+mn-lt"/>
                <a:cs typeface="Helvetica" panose="020B0604020202020204" pitchFamily="34" charset="0"/>
              </a:rPr>
              <a:t>Adake</a:t>
            </a:r>
            <a:r>
              <a:rPr lang="en-US" sz="3600" dirty="0">
                <a:solidFill>
                  <a:srgbClr val="FFFF00"/>
                </a:solidFill>
                <a:latin typeface="+mn-lt"/>
                <a:cs typeface="Helvetica" panose="020B0604020202020204" pitchFamily="34" charset="0"/>
              </a:rPr>
              <a:t>,  Amit </a:t>
            </a:r>
            <a:r>
              <a:rPr lang="en-US" sz="3600" dirty="0" err="1">
                <a:solidFill>
                  <a:srgbClr val="FFFF00"/>
                </a:solidFill>
                <a:latin typeface="+mn-lt"/>
                <a:cs typeface="Helvetica" panose="020B0604020202020204" pitchFamily="34" charset="0"/>
              </a:rPr>
              <a:t>Adhav</a:t>
            </a:r>
            <a:r>
              <a:rPr lang="en-US" sz="3600" dirty="0">
                <a:solidFill>
                  <a:srgbClr val="FFFF00"/>
                </a:solidFill>
                <a:latin typeface="+mn-lt"/>
                <a:cs typeface="Helvetica" panose="020B0604020202020204" pitchFamily="34" charset="0"/>
              </a:rPr>
              <a:t>,</a:t>
            </a:r>
          </a:p>
          <a:p>
            <a:pPr algn="ctr" defTabSz="4702175">
              <a:lnSpc>
                <a:spcPct val="110000"/>
              </a:lnSpc>
            </a:pPr>
            <a:r>
              <a:rPr lang="en-US" sz="3600" dirty="0">
                <a:solidFill>
                  <a:srgbClr val="FFFF00"/>
                </a:solidFill>
                <a:latin typeface="+mn-lt"/>
                <a:cs typeface="Helvetica" panose="020B0604020202020204" pitchFamily="34" charset="0"/>
              </a:rPr>
              <a:t>Aditya Bansul, Aditi Bhat</a:t>
            </a:r>
          </a:p>
          <a:p>
            <a:pPr algn="ctr" defTabSz="4702175">
              <a:lnSpc>
                <a:spcPct val="110000"/>
              </a:lnSpc>
            </a:pPr>
            <a:r>
              <a:rPr lang="en-US" sz="2800" i="1" dirty="0">
                <a:solidFill>
                  <a:schemeClr val="bg1"/>
                </a:solidFill>
                <a:latin typeface="+mn-lt"/>
                <a:cs typeface="Helvetica" panose="020B0604020202020204" pitchFamily="34" charset="0"/>
              </a:rPr>
              <a:t>Department of Engineering Sciences and Humanities (DESH) </a:t>
            </a:r>
          </a:p>
          <a:p>
            <a:pPr algn="ctr" defTabSz="4702175">
              <a:lnSpc>
                <a:spcPct val="110000"/>
              </a:lnSpc>
            </a:pPr>
            <a:r>
              <a:rPr lang="en-US" sz="2800" i="1" dirty="0">
                <a:solidFill>
                  <a:schemeClr val="bg1"/>
                </a:solidFill>
                <a:latin typeface="+mn-lt"/>
                <a:cs typeface="Helvetica" panose="020B0604020202020204" pitchFamily="34" charset="0"/>
              </a:rPr>
              <a:t>Vishwakarma Institute of Technology, Pune – 411037</a:t>
            </a:r>
          </a:p>
          <a:p>
            <a:pPr algn="ctr" defTabSz="4702175">
              <a:lnSpc>
                <a:spcPct val="110000"/>
              </a:lnSpc>
            </a:pPr>
            <a:r>
              <a:rPr lang="en-US" sz="2800" dirty="0">
                <a:solidFill>
                  <a:srgbClr val="FFFF00"/>
                </a:solidFill>
                <a:latin typeface="+mn-lt"/>
                <a:cs typeface="Helvetica" panose="020B0604020202020204" pitchFamily="34" charset="0"/>
              </a:rPr>
              <a:t>Students’ Conference on Engineering Design and Innovation - June 2023</a:t>
            </a:r>
            <a:endParaRPr lang="en-US" sz="2800" dirty="0">
              <a:solidFill>
                <a:srgbClr val="FFFF00"/>
              </a:solidFill>
              <a:latin typeface="Trebuchet MS" pitchFamily="34" charset="0"/>
              <a:cs typeface="Helvetica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57200" y="3843516"/>
            <a:ext cx="3962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cap="small" dirty="0">
                <a:latin typeface="Trebuchet MS" pitchFamily="34" charset="0"/>
                <a:cs typeface="Helvetica" panose="020B0604020202020204" pitchFamily="34" charset="0"/>
              </a:rPr>
              <a:t>Introduction</a:t>
            </a:r>
          </a:p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77499" y="4864359"/>
            <a:ext cx="9985701" cy="3955442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IN" sz="2300" dirty="0">
                <a:solidFill>
                  <a:srgbClr val="000000"/>
                </a:solidFill>
                <a:latin typeface="Arial" panose="020B0604020202020204" pitchFamily="34" charset="0"/>
              </a:rPr>
              <a:t>Crowd monitoring is important for humans in public areas like stations, airports, temples, shopping malls etc. </a:t>
            </a:r>
          </a:p>
          <a:p>
            <a:pPr marL="457200" indent="-457200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IN" sz="2300" dirty="0">
                <a:solidFill>
                  <a:srgbClr val="000000"/>
                </a:solidFill>
                <a:latin typeface="Arial" panose="020B0604020202020204" pitchFamily="34" charset="0"/>
              </a:rPr>
              <a:t>Crowd management system is used for people detection in the crowd. </a:t>
            </a:r>
          </a:p>
          <a:p>
            <a:pPr marL="457200" indent="-457200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IN" sz="2300" dirty="0">
                <a:solidFill>
                  <a:srgbClr val="000000"/>
                </a:solidFill>
                <a:latin typeface="Arial" panose="020B0604020202020204" pitchFamily="34" charset="0"/>
              </a:rPr>
              <a:t>Traditional crowd control measures such as physical barriers, police presence, and manual counting of people have limitations in terms of accuracy and speed. </a:t>
            </a:r>
          </a:p>
          <a:p>
            <a:pPr marL="457200" indent="-457200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IN" sz="2300" dirty="0">
                <a:solidFill>
                  <a:srgbClr val="000000"/>
                </a:solidFill>
                <a:latin typeface="Arial" panose="020B0604020202020204" pitchFamily="34" charset="0"/>
              </a:rPr>
              <a:t>The video surveillance crowd management system is majorly used for public safety. </a:t>
            </a:r>
          </a:p>
          <a:p>
            <a:pPr marL="457200" indent="-457200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IN" sz="2300" dirty="0">
                <a:solidFill>
                  <a:srgbClr val="000000"/>
                </a:solidFill>
                <a:latin typeface="Arial" panose="020B0604020202020204" pitchFamily="34" charset="0"/>
              </a:rPr>
              <a:t>Determination of the number of people at a particular place helps to avoid any accidental events. </a:t>
            </a:r>
          </a:p>
        </p:txBody>
      </p:sp>
      <p:sp>
        <p:nvSpPr>
          <p:cNvPr id="47" name="Rectangle 23"/>
          <p:cNvSpPr>
            <a:spLocks noChangeArrowheads="1"/>
          </p:cNvSpPr>
          <p:nvPr/>
        </p:nvSpPr>
        <p:spPr bwMode="auto">
          <a:xfrm>
            <a:off x="376040" y="3962400"/>
            <a:ext cx="10241280" cy="731520"/>
          </a:xfrm>
          <a:prstGeom prst="rect">
            <a:avLst/>
          </a:prstGeom>
          <a:solidFill>
            <a:srgbClr val="002368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44375" tIns="72187" rIns="144375" bIns="72187" anchor="ctr"/>
          <a:lstStyle/>
          <a:p>
            <a:pPr defTabSz="4702175"/>
            <a:r>
              <a:rPr lang="en-US" sz="4400" b="1" cap="small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ABSTRACT</a:t>
            </a:r>
          </a:p>
        </p:txBody>
      </p:sp>
      <p:sp>
        <p:nvSpPr>
          <p:cNvPr id="48" name="Rectangle 23"/>
          <p:cNvSpPr>
            <a:spLocks noChangeArrowheads="1"/>
          </p:cNvSpPr>
          <p:nvPr/>
        </p:nvSpPr>
        <p:spPr bwMode="auto">
          <a:xfrm>
            <a:off x="303396" y="17107740"/>
            <a:ext cx="10241280" cy="731520"/>
          </a:xfrm>
          <a:prstGeom prst="rect">
            <a:avLst/>
          </a:prstGeom>
          <a:solidFill>
            <a:srgbClr val="002368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44375" tIns="72187" rIns="144375" bIns="72187" anchor="ctr"/>
          <a:lstStyle/>
          <a:p>
            <a:pPr defTabSz="4702175"/>
            <a:r>
              <a:rPr lang="en-US" sz="4400" b="1" cap="small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METHODOLOGY</a:t>
            </a:r>
          </a:p>
        </p:txBody>
      </p:sp>
      <p:sp>
        <p:nvSpPr>
          <p:cNvPr id="49" name="Rectangle 23"/>
          <p:cNvSpPr>
            <a:spLocks noChangeArrowheads="1"/>
          </p:cNvSpPr>
          <p:nvPr/>
        </p:nvSpPr>
        <p:spPr bwMode="auto">
          <a:xfrm>
            <a:off x="11201400" y="3962400"/>
            <a:ext cx="10485120" cy="731520"/>
          </a:xfrm>
          <a:prstGeom prst="rect">
            <a:avLst/>
          </a:prstGeom>
          <a:solidFill>
            <a:srgbClr val="002368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44375" tIns="72187" rIns="144375" bIns="72187" anchor="ctr"/>
          <a:lstStyle/>
          <a:p>
            <a:pPr defTabSz="4702175"/>
            <a:r>
              <a:rPr lang="en-US" sz="4400" b="1" cap="small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RESULTS AND DISCUSSIONS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255273" y="4906929"/>
            <a:ext cx="10363202" cy="3717171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itchFamily="2" charset="2"/>
              <a:buChar char="ü"/>
            </a:pPr>
            <a:r>
              <a:rPr lang="en-IN" sz="2400" dirty="0">
                <a:effectLst/>
                <a:latin typeface="ArialMT"/>
              </a:rPr>
              <a:t>The system was able to detect and track individuals as they moved around the area of interest. </a:t>
            </a:r>
          </a:p>
          <a:p>
            <a:pPr marL="285750" indent="-285750">
              <a:lnSpc>
                <a:spcPct val="110000"/>
              </a:lnSpc>
              <a:buFont typeface="Wingdings" pitchFamily="2" charset="2"/>
              <a:buChar char="ü"/>
            </a:pPr>
            <a:r>
              <a:rPr lang="en-IN" sz="2400" dirty="0">
                <a:effectLst/>
                <a:latin typeface="ArialMT"/>
              </a:rPr>
              <a:t>The system was able to alert the authorities when the number of people in the area of interest exceeded a certain threshold. </a:t>
            </a:r>
          </a:p>
          <a:p>
            <a:pPr marL="285750" indent="-285750">
              <a:lnSpc>
                <a:spcPct val="110000"/>
              </a:lnSpc>
              <a:buFont typeface="Wingdings" pitchFamily="2" charset="2"/>
              <a:buChar char="ü"/>
            </a:pPr>
            <a:r>
              <a:rPr lang="en-IN" sz="2400" dirty="0">
                <a:effectLst/>
                <a:latin typeface="ArialMT"/>
              </a:rPr>
              <a:t>The system can help improve the overall experience of visitors by preventing long waiting times and congestion. </a:t>
            </a:r>
          </a:p>
          <a:p>
            <a:pPr marL="285750" indent="-285750">
              <a:lnSpc>
                <a:spcPct val="110000"/>
              </a:lnSpc>
              <a:buFont typeface="Wingdings" pitchFamily="2" charset="2"/>
              <a:buChar char="ü"/>
            </a:pPr>
            <a:r>
              <a:rPr lang="en-IN" sz="2400" dirty="0">
                <a:effectLst/>
                <a:latin typeface="ArialMT"/>
              </a:rPr>
              <a:t>The system may face some challenges in terms of privacy concerns and data security, which should be addressed through proper regulations and protocols.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201400" y="9002378"/>
            <a:ext cx="10356115" cy="584775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+mj-lt"/>
              </a:rPr>
              <a:t>Stills from the project-</a:t>
            </a:r>
            <a:endParaRPr lang="en-US" dirty="0">
              <a:latin typeface="Trebuchet MS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66169" y="18016221"/>
            <a:ext cx="101193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  <a:latin typeface="+mj-lt"/>
                <a:cs typeface="Helvetica" panose="020B0604020202020204" pitchFamily="34" charset="0"/>
              </a:rPr>
              <a:t> FLOW CHART 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57200" y="28897829"/>
            <a:ext cx="6324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  <a:latin typeface="+mj-lt"/>
                <a:cs typeface="Helvetica" panose="020B0604020202020204" pitchFamily="34" charset="0"/>
              </a:rPr>
              <a:t>TESTING / IMPLEMENTATION </a:t>
            </a:r>
          </a:p>
        </p:txBody>
      </p:sp>
      <p:sp>
        <p:nvSpPr>
          <p:cNvPr id="57" name="Rectangle 23"/>
          <p:cNvSpPr>
            <a:spLocks noChangeArrowheads="1"/>
          </p:cNvSpPr>
          <p:nvPr/>
        </p:nvSpPr>
        <p:spPr bwMode="auto">
          <a:xfrm>
            <a:off x="11323320" y="21192375"/>
            <a:ext cx="10241280" cy="731520"/>
          </a:xfrm>
          <a:prstGeom prst="rect">
            <a:avLst/>
          </a:prstGeom>
          <a:solidFill>
            <a:srgbClr val="002368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44375" tIns="72187" rIns="144375" bIns="72187" anchor="ctr"/>
          <a:lstStyle/>
          <a:p>
            <a:pPr defTabSz="4702175"/>
            <a:r>
              <a:rPr lang="en-US" sz="4400" b="1" cap="small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NOVELTY FEATURES / FINDINGS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317529" y="22479000"/>
            <a:ext cx="10170871" cy="393954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ü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The key findings of the project include the effectiveness of using        computer vision technology for crowd control management.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The importance of fine-tuning pre-trained models for better accuracy, and the need for a robust and scalable system that can handle large volumes of data in real-time.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The project also highlights the potential of using similar systems in other domains, such as security and surveillance.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It highlights the importance of collaboration between researchers, industry professionals, and policymakers in developing effective solutions for public safety.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57200" y="29785934"/>
            <a:ext cx="10299387" cy="259866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10000"/>
              </a:lnSpc>
              <a:buFont typeface="Wingdings" pitchFamily="2" charset="2"/>
              <a:buChar char="ü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Dataset Collection</a:t>
            </a:r>
          </a:p>
          <a:p>
            <a:pPr marL="457200" indent="-457200">
              <a:lnSpc>
                <a:spcPct val="110000"/>
              </a:lnSpc>
              <a:buFont typeface="Wingdings" pitchFamily="2" charset="2"/>
              <a:buChar char="ü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Installing all the required pre-trained models on the machine.</a:t>
            </a:r>
          </a:p>
          <a:p>
            <a:pPr marL="457200" indent="-457200">
              <a:lnSpc>
                <a:spcPct val="110000"/>
              </a:lnSpc>
              <a:buFont typeface="Wingdings" pitchFamily="2" charset="2"/>
              <a:buChar char="ü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Once the dataset was ready, we used a pre-trained deep learning model for human detection and fine-tuned it on our dataset.</a:t>
            </a:r>
          </a:p>
          <a:p>
            <a:pPr marL="457200" indent="-457200">
              <a:lnSpc>
                <a:spcPct val="110000"/>
              </a:lnSpc>
              <a:buFont typeface="Wingdings" pitchFamily="2" charset="2"/>
              <a:buChar char="ü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We used the popular YOLOv3 architecture for this purpose and trained it on a GPU-powered machine for faster processing.</a:t>
            </a:r>
          </a:p>
        </p:txBody>
      </p:sp>
      <p:sp>
        <p:nvSpPr>
          <p:cNvPr id="61" name="Rectangle 23"/>
          <p:cNvSpPr>
            <a:spLocks noChangeArrowheads="1"/>
          </p:cNvSpPr>
          <p:nvPr/>
        </p:nvSpPr>
        <p:spPr bwMode="auto">
          <a:xfrm>
            <a:off x="11391824" y="27185124"/>
            <a:ext cx="10241280" cy="731520"/>
          </a:xfrm>
          <a:prstGeom prst="rect">
            <a:avLst/>
          </a:prstGeom>
          <a:solidFill>
            <a:srgbClr val="002368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44375" tIns="72187" rIns="144375" bIns="72187" anchor="ctr"/>
          <a:lstStyle/>
          <a:p>
            <a:pPr defTabSz="4702175"/>
            <a:r>
              <a:rPr lang="en-US" sz="4400" b="1" cap="small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CONCLUSIONS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1401348" y="28041600"/>
            <a:ext cx="10156166" cy="4942443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0000"/>
              </a:lnSpc>
              <a:buFont typeface="Wingdings" pitchFamily="2" charset="2"/>
              <a:buChar char="ü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In conclusion, the development of the crowd control management system has shown promising results in managing crowds in public spaces.</a:t>
            </a:r>
          </a:p>
          <a:p>
            <a:pPr marL="342900" indent="-342900" algn="just">
              <a:lnSpc>
                <a:spcPct val="110000"/>
              </a:lnSpc>
              <a:buFont typeface="Wingdings" pitchFamily="2" charset="2"/>
              <a:buChar char="ü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The system provides real-time monitoring of crowd density and movement, which can help in predicting potential crowding and prevent any safety hazards.</a:t>
            </a:r>
          </a:p>
          <a:p>
            <a:pPr marL="342900" indent="-342900" algn="just">
              <a:lnSpc>
                <a:spcPct val="110000"/>
              </a:lnSpc>
              <a:buFont typeface="Wingdings" pitchFamily="2" charset="2"/>
              <a:buChar char="ü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By using advanced computer vision techniques and deep learning algorithms, the system can detect and track individuals in a crowded environment.</a:t>
            </a:r>
          </a:p>
          <a:p>
            <a:pPr algn="just">
              <a:lnSpc>
                <a:spcPct val="110000"/>
              </a:lnSpc>
            </a:pP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6D6B8-2E49-9A6E-196C-9DB29EEDE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-28575"/>
            <a:ext cx="2666999" cy="3526465"/>
          </a:xfrm>
          <a:prstGeom prst="rect">
            <a:avLst/>
          </a:prstGeom>
          <a:noFill/>
          <a:ln w="12700">
            <a:solidFill>
              <a:srgbClr val="000099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9B73FA-57B3-58E4-0129-624B1D3D1251}"/>
              </a:ext>
            </a:extLst>
          </p:cNvPr>
          <p:cNvSpPr txBox="1"/>
          <p:nvPr/>
        </p:nvSpPr>
        <p:spPr>
          <a:xfrm>
            <a:off x="19202400" y="0"/>
            <a:ext cx="2743200" cy="3539430"/>
          </a:xfrm>
          <a:prstGeom prst="rect">
            <a:avLst/>
          </a:prstGeom>
          <a:solidFill>
            <a:schemeClr val="bg1"/>
          </a:solidFill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5"/>
                </a:solidFill>
                <a:highlight>
                  <a:srgbClr val="FFFFFF"/>
                </a:highlight>
              </a:rPr>
              <a:t>EDAI 2 </a:t>
            </a:r>
            <a:r>
              <a:rPr lang="en-IN" sz="2800" b="1" dirty="0">
                <a:solidFill>
                  <a:schemeClr val="accent5"/>
                </a:solidFill>
              </a:rPr>
              <a:t>PROJECT</a:t>
            </a:r>
          </a:p>
          <a:p>
            <a:pPr algn="ctr"/>
            <a:r>
              <a:rPr lang="en-IN" sz="2800" b="1" dirty="0">
                <a:solidFill>
                  <a:schemeClr val="accent5"/>
                </a:solidFill>
              </a:rPr>
              <a:t>GROUP </a:t>
            </a:r>
            <a:r>
              <a:rPr lang="en-IN" sz="3000" b="1" dirty="0">
                <a:solidFill>
                  <a:schemeClr val="accent5"/>
                </a:solidFill>
              </a:rPr>
              <a:t>NO</a:t>
            </a:r>
            <a:r>
              <a:rPr lang="en-IN" b="1" dirty="0">
                <a:solidFill>
                  <a:schemeClr val="accent5"/>
                </a:solidFill>
              </a:rPr>
              <a:t> </a:t>
            </a:r>
          </a:p>
          <a:p>
            <a:pPr algn="ctr"/>
            <a:endParaRPr lang="en-IN" dirty="0">
              <a:solidFill>
                <a:schemeClr val="accent5"/>
              </a:solidFill>
            </a:endParaRPr>
          </a:p>
          <a:p>
            <a:pPr algn="ctr"/>
            <a:r>
              <a:rPr lang="en-IN" sz="10000" b="1" dirty="0">
                <a:solidFill>
                  <a:schemeClr val="accent5"/>
                </a:solidFill>
              </a:rPr>
              <a:t>Q09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B2C68C77-351B-3C51-3D50-9E2D04D5B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96" y="8747994"/>
            <a:ext cx="10241280" cy="731520"/>
          </a:xfrm>
          <a:prstGeom prst="rect">
            <a:avLst/>
          </a:prstGeom>
          <a:solidFill>
            <a:srgbClr val="002368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44375" tIns="72187" rIns="144375" bIns="72187" anchor="ctr"/>
          <a:lstStyle/>
          <a:p>
            <a:pPr defTabSz="4702175"/>
            <a:r>
              <a:rPr lang="en-US" sz="4400" b="1" cap="small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4C945-EB88-4644-A9D3-DE9A1D906FCD}"/>
              </a:ext>
            </a:extLst>
          </p:cNvPr>
          <p:cNvSpPr txBox="1"/>
          <p:nvPr/>
        </p:nvSpPr>
        <p:spPr>
          <a:xfrm>
            <a:off x="266169" y="9682921"/>
            <a:ext cx="10241279" cy="3717171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itchFamily="2" charset="2"/>
              <a:buChar char="ü"/>
            </a:pPr>
            <a:r>
              <a:rPr lang="en-IN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has been a challenging task for event organizers and law enforcement agencies to manage large crowds in public space. </a:t>
            </a:r>
          </a:p>
          <a:p>
            <a:pPr marL="342900" indent="-342900">
              <a:lnSpc>
                <a:spcPct val="110000"/>
              </a:lnSpc>
              <a:buFont typeface="Wingdings" pitchFamily="2" charset="2"/>
              <a:buChar char="ü"/>
            </a:pPr>
            <a:r>
              <a:rPr lang="en-IN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Overcrowding, unruly behaviour, and emergencies like fires and terrorist attacks pose significant threats to public safety and security. </a:t>
            </a:r>
          </a:p>
          <a:p>
            <a:pPr marL="342900" indent="-342900">
              <a:lnSpc>
                <a:spcPct val="110000"/>
              </a:lnSpc>
              <a:buFont typeface="Wingdings" pitchFamily="2" charset="2"/>
              <a:buChar char="ü"/>
            </a:pPr>
            <a:r>
              <a:rPr lang="en-IN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the advent of advanced technologies such as artificial intelligence and the Internet of Things. </a:t>
            </a:r>
          </a:p>
          <a:p>
            <a:pPr marL="342900" indent="-342900">
              <a:lnSpc>
                <a:spcPct val="110000"/>
              </a:lnSpc>
              <a:buFont typeface="Wingdings" pitchFamily="2" charset="2"/>
              <a:buChar char="ü"/>
            </a:pPr>
            <a:r>
              <a:rPr lang="en-IN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is now possible to develop a smart crowd control management system that can optimize crowd management and enhance public safety.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8E097B-635E-3713-0117-F8E511ED1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185" y="15537120"/>
            <a:ext cx="8004543" cy="42511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F84558-DE29-F52F-CE89-A4D30FE51B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66"/>
          <a:stretch/>
        </p:blipFill>
        <p:spPr>
          <a:xfrm>
            <a:off x="2438400" y="13485214"/>
            <a:ext cx="5927007" cy="35835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4DF5B3-EA84-8CFD-2D84-919EC4762A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84"/>
          <a:stretch/>
        </p:blipFill>
        <p:spPr>
          <a:xfrm>
            <a:off x="-28575" y="18735558"/>
            <a:ext cx="11198939" cy="9964933"/>
          </a:xfrm>
          <a:prstGeom prst="rect">
            <a:avLst/>
          </a:prstGeom>
        </p:spPr>
      </p:pic>
      <p:pic>
        <p:nvPicPr>
          <p:cNvPr id="22" name="Picture 21" descr="A picture containing rink, building, people, crowd&#10;&#10;Description automatically generated">
            <a:extLst>
              <a:ext uri="{FF2B5EF4-FFF2-40B4-BE49-F238E27FC236}">
                <a16:creationId xmlns:a16="http://schemas.microsoft.com/office/drawing/2014/main" id="{29744A2E-4B64-F41E-E0FB-266AA795B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257" y="10326578"/>
            <a:ext cx="7772400" cy="4374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2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2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3895</TotalTime>
  <Words>543</Words>
  <Application>Microsoft Office PowerPoint</Application>
  <PresentationFormat>Custom</PresentationFormat>
  <Paragraphs>45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ArialMT</vt:lpstr>
      <vt:lpstr>Trebuchet MS</vt:lpstr>
      <vt:lpstr>Wingdings</vt:lpstr>
      <vt:lpstr>Default Design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research poster</dc:title>
  <dc:subject>Free Poster Presentation Example</dc:subject>
  <dc:creator>Graphicsland/MakeSigns.com</dc:creator>
  <cp:keywords>scientific, research, template, custom, poster, presentation, symposium, printing, PowerPoint, create, design, example, sample, download</cp:keywords>
  <dc:description>Download our scientific poster templates at no cost to you and get one step closer to making a great research poster.</dc:description>
  <cp:lastModifiedBy>Aditya  Adaki</cp:lastModifiedBy>
  <cp:revision>126</cp:revision>
  <dcterms:created xsi:type="dcterms:W3CDTF">2004-07-27T21:05:42Z</dcterms:created>
  <dcterms:modified xsi:type="dcterms:W3CDTF">2023-06-02T17:02:57Z</dcterms:modified>
  <cp:category>scientific poster PowerPoint</cp:category>
</cp:coreProperties>
</file>